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3" r:id="rId8"/>
    <p:sldId id="266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24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8458200" cy="235745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Психологическое сопровождение участников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357562"/>
            <a:ext cx="8135904" cy="2643206"/>
          </a:xfrm>
        </p:spPr>
        <p:txBody>
          <a:bodyPr/>
          <a:lstStyle/>
          <a:p>
            <a:pPr>
              <a:defRPr/>
            </a:pP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Я буду ценить не того, 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кто будет говорить, 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что все пройдет, а того, 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кто скажет: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«Я рядом, мы справимся»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214290"/>
            <a:ext cx="4071966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Трудности</a:t>
            </a: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 при подготовке к ЕГЭ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214546" y="1643050"/>
            <a:ext cx="1214446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2"/>
          </p:cNvCxnSpPr>
          <p:nvPr/>
        </p:nvCxnSpPr>
        <p:spPr>
          <a:xfrm rot="5400000">
            <a:off x="4304107" y="1982382"/>
            <a:ext cx="714382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43570" y="1643050"/>
            <a:ext cx="1428760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285720" y="2071678"/>
            <a:ext cx="235745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когнитивные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57554" y="2357430"/>
            <a:ext cx="250033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личностные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57950" y="2285992"/>
            <a:ext cx="228601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Процессу</a:t>
            </a:r>
          </a:p>
          <a:p>
            <a:pPr algn="ctr"/>
            <a:r>
              <a:rPr lang="ru-RU" sz="2400" dirty="0" err="1"/>
              <a:t>альные</a:t>
            </a:r>
            <a:endParaRPr lang="ru-RU" sz="24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1071538" y="3286124"/>
            <a:ext cx="57150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286248" y="3643314"/>
            <a:ext cx="57150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286644" y="3571876"/>
            <a:ext cx="50006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42844" y="4000504"/>
            <a:ext cx="2643206" cy="23574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Переработка информации ЕГЭ, заполнение бланков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143240" y="4286256"/>
            <a:ext cx="2643206" cy="221457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Особенности восприятия учеником ситуации экзамена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357950" y="4214818"/>
            <a:ext cx="2500330" cy="22860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ahoma" pitchFamily="34" charset="0"/>
                <a:cs typeface="Tahoma" pitchFamily="34" charset="0"/>
              </a:rPr>
              <a:t>специфика фиксирования ответов;</a:t>
            </a:r>
          </a:p>
          <a:p>
            <a:pPr algn="ctr">
              <a:buFontTx/>
              <a:buNone/>
            </a:pPr>
            <a:r>
              <a:rPr lang="ru-RU" sz="2000" dirty="0">
                <a:latin typeface="Tahoma" pitchFamily="34" charset="0"/>
                <a:cs typeface="Tahoma" pitchFamily="34" charset="0"/>
              </a:rPr>
              <a:t>критерии  оценки; незнание своих прав  и обязанностей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1538" y="357166"/>
            <a:ext cx="7358114" cy="114300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Группы учащихся с разным уровнем мотивации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1714488"/>
            <a:ext cx="3500462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у детей хорошие крепкие нервы</a:t>
            </a:r>
          </a:p>
          <a:p>
            <a:pPr algn="ctr"/>
            <a:r>
              <a:rPr lang="ru-RU" sz="2000" b="1" dirty="0"/>
              <a:t>Высокая мотивация</a:t>
            </a:r>
            <a:endParaRPr lang="ru-RU" sz="2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71670" y="3786190"/>
            <a:ext cx="3929090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ученики с низкой </a:t>
            </a:r>
            <a:r>
              <a:rPr lang="ru-RU" sz="2000" b="1" dirty="0" err="1"/>
              <a:t>стрессоустойчивостью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29124" y="1714488"/>
            <a:ext cx="4000528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ученики с неразвитой способностью к самостоятельной  учебной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428604"/>
            <a:ext cx="6643734" cy="107157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Признаки тревожности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1571612"/>
            <a:ext cx="2928958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эмоциональные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43240" y="1571612"/>
            <a:ext cx="3000396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физические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86512" y="1571612"/>
            <a:ext cx="2857488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поведенческие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3429000"/>
            <a:ext cx="2714612" cy="264320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Страх инициативы, страх ответов у доски, возбудимость, нервозность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3429000"/>
            <a:ext cx="2857520" cy="264320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Хроническая усталость, </a:t>
            </a:r>
          </a:p>
          <a:p>
            <a:pPr algn="ctr"/>
            <a:r>
              <a:rPr lang="ru-RU" dirty="0"/>
              <a:t>утомляемость, </a:t>
            </a:r>
          </a:p>
          <a:p>
            <a:pPr algn="ctr"/>
            <a:r>
              <a:rPr lang="ru-RU" dirty="0"/>
              <a:t>нарушение сна, беспокойство, сниженный тон настроения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3429000"/>
            <a:ext cx="2643206" cy="264320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Ослабление памяти, нарушение концентрации внимания, </a:t>
            </a:r>
          </a:p>
          <a:p>
            <a:pPr algn="ctr"/>
            <a:r>
              <a:rPr lang="ru-RU" dirty="0"/>
              <a:t>навязчивые действия (кручение волос, </a:t>
            </a:r>
            <a:r>
              <a:rPr lang="ru-RU" dirty="0" err="1"/>
              <a:t>кусание</a:t>
            </a:r>
            <a:r>
              <a:rPr lang="ru-RU" dirty="0"/>
              <a:t> ногтей, постукивание пальцами)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347864" y="2492896"/>
            <a:ext cx="2448272" cy="14401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Зоны риска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52115" y="1196752"/>
            <a:ext cx="21602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Мозг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980728"/>
            <a:ext cx="194421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Нервная система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97866" y="980728"/>
            <a:ext cx="1944216" cy="972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желудок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420888"/>
            <a:ext cx="2088232" cy="911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сердце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645024"/>
            <a:ext cx="21602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Вегетативная система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07395" y="2141708"/>
            <a:ext cx="208823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глаза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65153" y="3332429"/>
            <a:ext cx="1979255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позвоночник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06356" y="4268533"/>
            <a:ext cx="1886420" cy="1138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сосуды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292475" y="4584219"/>
            <a:ext cx="1805929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печень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765318" y="4959376"/>
            <a:ext cx="201622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Иммунная система</a:t>
            </a:r>
          </a:p>
        </p:txBody>
      </p:sp>
    </p:spTree>
    <p:extLst>
      <p:ext uri="{BB962C8B-B14F-4D97-AF65-F5344CB8AC3E}">
        <p14:creationId xmlns:p14="http://schemas.microsoft.com/office/powerpoint/2010/main" val="784881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142852"/>
            <a:ext cx="6929486" cy="107157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СТРАТЕГИИ ПОМОЩИ</a:t>
            </a:r>
          </a:p>
        </p:txBody>
      </p:sp>
      <p:sp>
        <p:nvSpPr>
          <p:cNvPr id="6" name="Овал 5"/>
          <p:cNvSpPr/>
          <p:nvPr/>
        </p:nvSpPr>
        <p:spPr>
          <a:xfrm>
            <a:off x="214282" y="1285860"/>
            <a:ext cx="264320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Дети с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положитель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ной мотивацией</a:t>
            </a:r>
          </a:p>
        </p:txBody>
      </p:sp>
      <p:sp>
        <p:nvSpPr>
          <p:cNvPr id="7" name="Овал 6"/>
          <p:cNvSpPr/>
          <p:nvPr/>
        </p:nvSpPr>
        <p:spPr>
          <a:xfrm>
            <a:off x="3000364" y="1357298"/>
            <a:ext cx="2714644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Дети с низкой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самостоятель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ностью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857884" y="1357298"/>
            <a:ext cx="285752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Дети с низким уровнем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стрессоустойчивости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844" y="2928934"/>
            <a:ext cx="2786082" cy="31432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-</a:t>
            </a:r>
            <a:r>
              <a:rPr lang="ru-RU" sz="1400" b="1" dirty="0"/>
              <a:t>выполнение контрольных, творческих заданий, защита перед классом;</a:t>
            </a:r>
          </a:p>
          <a:p>
            <a:pPr algn="ctr"/>
            <a:endParaRPr lang="ru-RU" sz="1400" dirty="0"/>
          </a:p>
          <a:p>
            <a:pPr algn="ctr"/>
            <a:r>
              <a:rPr lang="ru-RU" sz="1400" b="1" dirty="0"/>
              <a:t>-«наставничество» над слабыми учащимися;</a:t>
            </a:r>
          </a:p>
          <a:p>
            <a:pPr algn="ctr"/>
            <a:endParaRPr lang="ru-RU" sz="1400" dirty="0"/>
          </a:p>
          <a:p>
            <a:pPr algn="ctr"/>
            <a:r>
              <a:rPr lang="ru-RU" sz="1400" b="1" dirty="0"/>
              <a:t>-контроль за психологическим состоянием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00364" y="2928934"/>
            <a:ext cx="3000396" cy="307183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/>
              <a:t>- стимулировать учебную деятельность предметам, где учащийся успешен;</a:t>
            </a:r>
            <a:endParaRPr lang="ru-RU" sz="1400" dirty="0"/>
          </a:p>
          <a:p>
            <a:r>
              <a:rPr lang="ru-RU" sz="1400" b="1" dirty="0"/>
              <a:t>-рекомендовать репетиторство;</a:t>
            </a:r>
            <a:endParaRPr lang="ru-RU" sz="1400" dirty="0"/>
          </a:p>
          <a:p>
            <a:r>
              <a:rPr lang="ru-RU" sz="1400" b="1" dirty="0"/>
              <a:t>- установить совместный контроль успеха;</a:t>
            </a:r>
            <a:endParaRPr lang="ru-RU" sz="1400" dirty="0"/>
          </a:p>
          <a:p>
            <a:r>
              <a:rPr lang="ru-RU" sz="1400" b="1" dirty="0"/>
              <a:t>- ориентировать на реальную оценку ситуации</a:t>
            </a: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72198" y="3000372"/>
            <a:ext cx="3071802" cy="307183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400" b="1" dirty="0"/>
              <a:t>Оптимизировать режим дня;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/>
              <a:t> Рассаживать тревожных учеников в середине класса или ближе к учителю. Спрашивать в середине уроков;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/>
              <a:t>Не прибегать к публичной критике тревожных и неуверенных учеников;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/>
              <a:t> поощрять за любые успехи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- Соблюдение режима дня.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- Физическая активность не менее 30 минут в день, лучше 1-2 часа.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- Пребывание на свежем воздухе не менее 30 минут в день.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- Сон не менее 7 часов в день (лучше 8), из них не менее 1-2 часов до 12 ночи.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- Полноценное питание.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71604" y="428604"/>
            <a:ext cx="5786478" cy="128588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Факторы преодоления стресса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Успехов вам!</a:t>
            </a:r>
          </a:p>
        </p:txBody>
      </p:sp>
    </p:spTree>
    <p:extLst>
      <p:ext uri="{BB962C8B-B14F-4D97-AF65-F5344CB8AC3E}">
        <p14:creationId xmlns:p14="http://schemas.microsoft.com/office/powerpoint/2010/main" val="204209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2021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</TotalTime>
  <Words>318</Words>
  <Application>Microsoft Office PowerPoint</Application>
  <PresentationFormat>Экран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Tahoma</vt:lpstr>
      <vt:lpstr>Verdana</vt:lpstr>
      <vt:lpstr>Wingdings 2</vt:lpstr>
      <vt:lpstr>Аспект</vt:lpstr>
      <vt:lpstr>Психологическое сопровождение участников ЕГЭ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Психологическое сопровождение участников ЕГЭ</dc:title>
  <dc:creator>Иван</dc:creator>
  <cp:lastModifiedBy>Семья</cp:lastModifiedBy>
  <cp:revision>9</cp:revision>
  <dcterms:created xsi:type="dcterms:W3CDTF">2015-04-06T08:35:10Z</dcterms:created>
  <dcterms:modified xsi:type="dcterms:W3CDTF">2021-03-30T08:20:39Z</dcterms:modified>
</cp:coreProperties>
</file>