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1"/>
  </p:notesMasterIdLst>
  <p:sldIdLst>
    <p:sldId id="259" r:id="rId2"/>
    <p:sldId id="257" r:id="rId3"/>
    <p:sldId id="260" r:id="rId4"/>
    <p:sldId id="275" r:id="rId5"/>
    <p:sldId id="276" r:id="rId6"/>
    <p:sldId id="277" r:id="rId7"/>
    <p:sldId id="278" r:id="rId8"/>
    <p:sldId id="258" r:id="rId9"/>
    <p:sldId id="261" r:id="rId10"/>
    <p:sldId id="262" r:id="rId11"/>
    <p:sldId id="272" r:id="rId12"/>
    <p:sldId id="263" r:id="rId13"/>
    <p:sldId id="264" r:id="rId14"/>
    <p:sldId id="265" r:id="rId15"/>
    <p:sldId id="273" r:id="rId16"/>
    <p:sldId id="266" r:id="rId17"/>
    <p:sldId id="267" r:id="rId18"/>
    <p:sldId id="268" r:id="rId19"/>
    <p:sldId id="26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кола 36" initials="Ш3" lastIdx="1" clrIdx="0">
    <p:extLst>
      <p:ext uri="{19B8F6BF-5375-455C-9EA6-DF929625EA0E}">
        <p15:presenceInfo xmlns:p15="http://schemas.microsoft.com/office/powerpoint/2012/main" userId="Школа 36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77" autoAdjust="0"/>
  </p:normalViewPr>
  <p:slideViewPr>
    <p:cSldViewPr>
      <p:cViewPr varScale="1">
        <p:scale>
          <a:sx n="57" d="100"/>
          <a:sy n="57" d="100"/>
        </p:scale>
        <p:origin x="17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38645-A08F-42F8-B7D8-95E3FEFDF4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0F3E0-955C-4904-8511-116FC90854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7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0F3E0-955C-4904-8511-116FC908541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9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0F3E0-955C-4904-8511-116FC908541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0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8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05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9966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67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4992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447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1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62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20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40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98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99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05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39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5AD38-9651-41D0-8D96-89303CB416BD}" type="datetimeFigureOut">
              <a:rPr lang="ru-RU" smtClean="0"/>
              <a:t>09.02.2022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33675C3-B4E0-45BD-92CA-A5AD73A5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0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63" y="188640"/>
            <a:ext cx="6772949" cy="1296144"/>
          </a:xfrm>
        </p:spPr>
        <p:txBody>
          <a:bodyPr>
            <a:noAutofit/>
          </a:bodyPr>
          <a:lstStyle/>
          <a:p>
            <a:r>
              <a:rPr lang="ru-RU" sz="2800" dirty="0"/>
              <a:t>ПРОГРАММА ВОСПИТАНИЯ</a:t>
            </a:r>
            <a:br>
              <a:rPr lang="ru-RU" sz="2800" dirty="0"/>
            </a:br>
            <a:r>
              <a:rPr lang="ru-RU" sz="2800" dirty="0"/>
              <a:t>1.СТРУКТУРА ПРОГРАММЫ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 </a:t>
            </a:r>
          </a:p>
          <a:p>
            <a:pPr algn="just"/>
            <a:endParaRPr lang="ru-RU" sz="1400" kern="1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3" y="1484784"/>
            <a:ext cx="7198184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280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9971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Модуль «Внеурочная деятельность»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29" y="1391615"/>
            <a:ext cx="2939819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E2E93-A955-4E76-98DA-61C115522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57" y="4389027"/>
            <a:ext cx="2937371" cy="24765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ED6C85-F287-44C7-8F0B-00A96B5A4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2" y="4389027"/>
            <a:ext cx="3168352" cy="22048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ABB8BC-BF28-47A8-8A33-93B7FB9605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1" y="1391615"/>
            <a:ext cx="3523228" cy="22048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45E121-4FC4-4794-8214-A0C788EDC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60" y="2468973"/>
            <a:ext cx="3359613" cy="288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88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27382-9309-4939-BA18-AE14F60F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116632"/>
            <a:ext cx="8856983" cy="181376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Модуль «Внеурочная деятельность»</a:t>
            </a:r>
            <a:endParaRPr lang="ru-RU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A9B69A2-C09C-4DD5-BA04-17848B7E6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5" y="1484371"/>
            <a:ext cx="345866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0D13FE-8815-47D7-AF00-58F39A523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3456384" cy="2160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6B577E-BA65-4BC4-8F94-7D1508E0A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80275"/>
            <a:ext cx="4046429" cy="210105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72" y="1556792"/>
            <a:ext cx="387808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EE4EB-1DBE-4236-8C5B-0C1562C2DA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005" y="2468378"/>
            <a:ext cx="3359187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9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59771"/>
            <a:ext cx="6633785" cy="1670629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Модуль «Работа с родителями»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6CDFD2-C0BB-4CFD-A3D4-C0D50AED0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" y="2153981"/>
            <a:ext cx="5001969" cy="37514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929B5-F5FC-49D0-AD08-E546C8AB5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13" y="830419"/>
            <a:ext cx="1985342" cy="26471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879222-EF18-46C2-8241-1BA6AB6A4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13" y="3601277"/>
            <a:ext cx="3251200" cy="29969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C6571A-2CAA-42A6-866F-7D6355E6A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981" y="1"/>
            <a:ext cx="1910019" cy="1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2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31" y="216024"/>
            <a:ext cx="6791182" cy="1714376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Модуль «Самоуправление»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7EEE39-83A1-4844-B533-C56D7732E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" y="3429000"/>
            <a:ext cx="4283968" cy="32129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F3CEBA-43AF-4C97-83A4-CB2CF173A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21" y="1268760"/>
            <a:ext cx="4283968" cy="3212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287DB8-E306-4CF9-91B9-C76F9DF2AD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>
          <a:xfrm>
            <a:off x="368739" y="882604"/>
            <a:ext cx="3635896" cy="200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6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8235"/>
            <a:ext cx="6777801" cy="1802165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Модуль «Детские объединения»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203848" cy="180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539552" y="1196752"/>
            <a:ext cx="2376264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«Школьное лесничество»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3203848" cy="162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79512" y="3863013"/>
            <a:ext cx="3434680" cy="867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ШСК «Зенит»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11526"/>
            <a:ext cx="3519469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34276"/>
            <a:ext cx="3041196" cy="202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DCC7E-07F8-4761-AF50-52E86A86AA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24" y="4149080"/>
            <a:ext cx="1351624" cy="1802165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83" y="2111526"/>
            <a:ext cx="3519469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63ADF8-EC01-41A6-AB0F-007C390D2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04" y="225576"/>
            <a:ext cx="2428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18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8234"/>
            <a:ext cx="6777801" cy="1802166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Модуль «Детские объединения»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E060E-90E4-4151-9D16-E4A4D519D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96374"/>
            <a:ext cx="4173754" cy="26333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9A5680-C037-4DA9-9792-2CBFC7085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1554"/>
            <a:ext cx="1992220" cy="2656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5469E4-18A8-45D3-9079-DC7F9A9CA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92514"/>
            <a:ext cx="1992220" cy="26526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51554"/>
            <a:ext cx="2376264" cy="264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0C7259-ACF2-4CB3-927E-FCA0B9A0AA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14779" y="1376258"/>
            <a:ext cx="1942534" cy="25900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9DEC48-D44D-4EA3-9E4F-36DCE0E8E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193" y="-1837"/>
            <a:ext cx="2193051" cy="170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37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Модуль «Профориентация»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E048D4-12AC-4B1A-8E4C-81E9C1F79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091947" cy="360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BFA9B3-50C2-483E-91F3-5F013BCFD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5BAC46-35B1-4931-A672-B3CC21752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367" y="1270000"/>
            <a:ext cx="4091946" cy="30689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F6486-BA69-4186-83F6-C04402CAD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54" y="1"/>
            <a:ext cx="2495745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0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3088"/>
            <a:ext cx="6777801" cy="99441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1"/>
                </a:solidFill>
              </a:rPr>
              <a:t>Модуль «Ключевые общешкольные дела»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129F77-80D2-4C68-8D22-C6B14F170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4" y="4403088"/>
            <a:ext cx="3063667" cy="22977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2F388E-B5B9-4902-9DA6-1E0B0FB6A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21584"/>
            <a:ext cx="2360819" cy="24992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80CAE8-B2EA-457A-A41A-3AB8E8596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7" y="1336412"/>
            <a:ext cx="3576396" cy="20837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A0086D-76B3-4DD8-8188-09689F994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92" y="1386806"/>
            <a:ext cx="3064802" cy="208378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41" y="3193418"/>
            <a:ext cx="3519469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DAF07B-D063-4856-AB14-59B97C3D82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76" y="0"/>
            <a:ext cx="1755824" cy="21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82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51" y="0"/>
            <a:ext cx="6835262" cy="1930400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Модуль «Школьные медиа»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63FF70-5CE3-4ABD-9B7A-DBEBB1C50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1" y="730921"/>
            <a:ext cx="2287312" cy="29423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070BA8-62FA-41AF-B5AA-081D5017A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14" y="1720528"/>
            <a:ext cx="2419909" cy="44589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BB3850-D39E-44A7-9D91-4E5621D63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70" y="3673283"/>
            <a:ext cx="2419909" cy="3219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2F4F34-3E0A-4214-A7B0-6C388B944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210" y="730920"/>
            <a:ext cx="3515883" cy="2636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85794F-8333-4908-A651-E2078501F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38" y="0"/>
            <a:ext cx="3005262" cy="170080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6FA8A0C-60CC-44A2-82EF-E7A91077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3" y="4010049"/>
            <a:ext cx="2841048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127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802" y="188640"/>
            <a:ext cx="6791511" cy="1741760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Модуль «Безопасность"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56" y="1286603"/>
            <a:ext cx="2808312" cy="214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77" y="3429000"/>
            <a:ext cx="243027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8DBD91-818D-405F-8A74-849BC0C7C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" y="1930400"/>
            <a:ext cx="2808312" cy="34551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5DB53-C134-4FFE-B6CA-27FE9C184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53" y="0"/>
            <a:ext cx="2322347" cy="17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1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>
                <a:effectLst/>
              </a:rPr>
            </a:br>
            <a:r>
              <a:rPr lang="ru-RU" dirty="0"/>
              <a:t> </a:t>
            </a:r>
            <a:br>
              <a:rPr lang="ru-RU" dirty="0">
                <a:effectLst/>
              </a:rPr>
            </a:br>
            <a:r>
              <a:rPr lang="ru-RU" dirty="0"/>
              <a:t> 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22412"/>
            <a:ext cx="6467475" cy="381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28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0668"/>
            <a:ext cx="6467475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12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6" y="548680"/>
            <a:ext cx="7389252" cy="54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5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21005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611" y="1340768"/>
            <a:ext cx="6840760" cy="1008112"/>
          </a:xfrm>
          <a:prstGeom prst="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Организовать работу с семьями школьников, их родителями или законными представителями, направленную на совместное решение проблем личностного развития детей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636912"/>
            <a:ext cx="6840760" cy="1008112"/>
          </a:xfrm>
          <a:prstGeom prst="rect">
            <a:avLst/>
          </a:prstGeom>
          <a:solidFill>
            <a:srgbClr val="92D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Организовать работу с обучающимися по здоровому и безопасному образу жизни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620688"/>
            <a:ext cx="64807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cap="none" spc="150" dirty="0">
                <a:ln w="1143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ЗАДАЧИ ВОСПИТАНИЯ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2" y="4210050"/>
            <a:ext cx="6840760" cy="18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27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975354" cy="55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010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7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276872"/>
            <a:ext cx="2880320" cy="432048"/>
          </a:xfrm>
          <a:prstGeom prst="rect">
            <a:avLst/>
          </a:prstGeom>
          <a:solidFill>
            <a:srgbClr val="00B0F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Классное руководство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140968"/>
            <a:ext cx="2880320" cy="5026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Школьный урок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933056"/>
            <a:ext cx="2880320" cy="5040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Внеурочная 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581128"/>
            <a:ext cx="2880320" cy="504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Работа с родителями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1" y="5373216"/>
            <a:ext cx="2880321" cy="5040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Самоуправление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2276872"/>
            <a:ext cx="2880320" cy="43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Детские объединения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84678" y="3140968"/>
            <a:ext cx="2880320" cy="5026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Профориентация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24435" y="3933056"/>
            <a:ext cx="2880320" cy="5040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Ключевые общешкольные дела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4581128"/>
            <a:ext cx="2880320" cy="504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Медиа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5373216"/>
            <a:ext cx="2880320" cy="5040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Безопасность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548680"/>
            <a:ext cx="6048672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ВИДЫ, ФОРМЫ И СОДЕРЖАНИЕ</a:t>
            </a:r>
          </a:p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ИНВАРИАТИВНЫЕ                            ВАРИАТИВНЫЕ</a:t>
            </a:r>
          </a:p>
          <a:p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МОДУЛИ                                       </a:t>
            </a:r>
            <a:r>
              <a:rPr lang="ru-RU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МОДУЛИ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459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387423"/>
            <a:ext cx="7920880" cy="1596920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>
                <a:solidFill>
                  <a:schemeClr val="accent1"/>
                </a:solidFill>
              </a:rPr>
              <a:t>Модуль «Классное руководство»</a:t>
            </a:r>
            <a:br>
              <a:rPr lang="ru-RU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0AE09A-0067-43AA-B763-03D1B92B9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2" y="672438"/>
            <a:ext cx="3528394" cy="28653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013248-1AF6-466F-95D8-5E2B81C27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25" y="1846436"/>
            <a:ext cx="3144571" cy="33827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A2E3E5-7954-4147-9DB8-602351E63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3529859"/>
            <a:ext cx="3312369" cy="32571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C76F75-5DC5-4B84-8966-5654D8806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711" y="669663"/>
            <a:ext cx="22861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5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28629"/>
            <a:ext cx="6347714" cy="1701771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Модуль «Школьный урок»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6A7E4D-49A8-449E-90F3-36AD7E890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902" y="4022440"/>
            <a:ext cx="3144994" cy="2520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00B669-E9B0-4D00-B157-0D265C452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1201688"/>
            <a:ext cx="3024336" cy="25873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B18C94-3B56-496F-9DAF-E7ED8600D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17" y="2667029"/>
            <a:ext cx="2594824" cy="19461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95A8BB-A176-437E-86AB-F9D9F300C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2" y="1201688"/>
            <a:ext cx="3251200" cy="2438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72456A-B34D-4D68-8030-EE5AFBB97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96" y="4104320"/>
            <a:ext cx="3251200" cy="2438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392F75-EB97-4BB6-A0C9-9EF3E9E8D5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99" y="88235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5419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</TotalTime>
  <Words>145</Words>
  <Application>Microsoft Office PowerPoint</Application>
  <PresentationFormat>Экран (4:3)</PresentationFormat>
  <Paragraphs>40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 3</vt:lpstr>
      <vt:lpstr>Аспект</vt:lpstr>
      <vt:lpstr>ПРОГРАММА ВОСПИТАНИЯ 1.СТРУКТУРА ПРОГРАММЫ </vt:lpstr>
      <vt:lpstr>  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Модуль «Классное руководство» </vt:lpstr>
      <vt:lpstr>Модуль «Школьный урок»</vt:lpstr>
      <vt:lpstr>Модуль «Внеурочная деятельность»</vt:lpstr>
      <vt:lpstr>Модуль «Внеурочная деятельность»</vt:lpstr>
      <vt:lpstr>Модуль «Работа с родителями»</vt:lpstr>
      <vt:lpstr>Модуль «Самоуправление»</vt:lpstr>
      <vt:lpstr>Модуль «Детские объединения»</vt:lpstr>
      <vt:lpstr>Модуль «Детские объединения»</vt:lpstr>
      <vt:lpstr>Модуль «Профориентация»</vt:lpstr>
      <vt:lpstr>Модуль «Ключевые общешкольные дела»</vt:lpstr>
      <vt:lpstr>Модуль «Школьные медиа»</vt:lpstr>
      <vt:lpstr>Модуль «Безопасность"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Школа 36</cp:lastModifiedBy>
  <cp:revision>44</cp:revision>
  <dcterms:created xsi:type="dcterms:W3CDTF">2022-02-06T12:02:19Z</dcterms:created>
  <dcterms:modified xsi:type="dcterms:W3CDTF">2022-02-09T00:12:07Z</dcterms:modified>
</cp:coreProperties>
</file>